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6" r:id="rId2"/>
    <p:sldId id="265" r:id="rId3"/>
    <p:sldId id="283" r:id="rId4"/>
    <p:sldId id="288" r:id="rId5"/>
    <p:sldId id="290" r:id="rId6"/>
    <p:sldId id="284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10" d="100"/>
          <a:sy n="110" d="100"/>
        </p:scale>
        <p:origin x="1636" y="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1/15/2017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473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1/15/2017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1/15/2017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1/15/2017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1/15/2017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1/15/2017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0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4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5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</a:t>
            </a:r>
            <a:r>
              <a:rPr lang="en-CA" dirty="0" smtClean="0"/>
              <a:t>05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Forward Kinematics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1/15/2017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more generally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forward kinematics problem has been reduced to matrix multiplication</a:t>
            </a:r>
            <a:endParaRPr lang="en-US" dirty="0"/>
          </a:p>
        </p:txBody>
      </p:sp>
      <p:graphicFrame>
        <p:nvGraphicFramePr>
          <p:cNvPr id="105474" name="Object 2"/>
          <p:cNvGraphicFramePr>
            <a:graphicFrameLocks noChangeAspect="1"/>
          </p:cNvGraphicFramePr>
          <p:nvPr/>
        </p:nvGraphicFramePr>
        <p:xfrm>
          <a:off x="2476500" y="1574800"/>
          <a:ext cx="4191000" cy="170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20" name="Equation" r:id="rId3" imgW="2095200" imgH="736560" progId="Equation.3">
                  <p:embed/>
                </p:oleObj>
              </mc:Choice>
              <mc:Fallback>
                <p:oleObj name="Equation" r:id="rId3" imgW="2095200" imgH="736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0" y="1574800"/>
                        <a:ext cx="4191000" cy="170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81297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Denavit</a:t>
            </a:r>
            <a:r>
              <a:rPr lang="en-US" dirty="0" smtClean="0"/>
              <a:t> J and </a:t>
            </a:r>
            <a:r>
              <a:rPr lang="en-US" dirty="0" err="1" smtClean="0"/>
              <a:t>Hartenberg</a:t>
            </a:r>
            <a:r>
              <a:rPr lang="en-US" dirty="0" smtClean="0"/>
              <a:t> RS, “A kinematic notation for lower-pair mechanisms based on matrices.” </a:t>
            </a:r>
            <a:r>
              <a:rPr lang="en-US" i="1" dirty="0" smtClean="0"/>
              <a:t>Trans ASME J. Appl. </a:t>
            </a:r>
            <a:r>
              <a:rPr lang="en-US" i="1" dirty="0" err="1" smtClean="0"/>
              <a:t>Mech</a:t>
            </a:r>
            <a:r>
              <a:rPr lang="en-US" i="1" dirty="0" smtClean="0"/>
              <a:t>,</a:t>
            </a:r>
            <a:r>
              <a:rPr lang="en-US" dirty="0" smtClean="0"/>
              <a:t> 23:215–221, 1955</a:t>
            </a:r>
          </a:p>
          <a:p>
            <a:pPr lvl="1"/>
            <a:r>
              <a:rPr lang="en-US" dirty="0" smtClean="0"/>
              <a:t>described a convention for standardizing the attachment of frames on links of a serial linkage</a:t>
            </a:r>
          </a:p>
          <a:p>
            <a:r>
              <a:rPr lang="en-US" dirty="0" smtClean="0"/>
              <a:t>common convention for attaching reference frames on links of a serial manipulator and computing the transformations between frames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1286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err="1" smtClean="0"/>
              <a:t>Denavit-Hartenberg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88081" name="Object 17"/>
          <p:cNvGraphicFramePr>
            <a:graphicFrameLocks noChangeAspect="1"/>
          </p:cNvGraphicFramePr>
          <p:nvPr/>
        </p:nvGraphicFramePr>
        <p:xfrm>
          <a:off x="1803400" y="1219200"/>
          <a:ext cx="2768600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48" name="Equation" r:id="rId3" imgW="1384200" imgH="253800" progId="Equation.3">
                  <p:embed/>
                </p:oleObj>
              </mc:Choice>
              <mc:Fallback>
                <p:oleObj name="Equation" r:id="rId3" imgW="13842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3400" y="1219200"/>
                        <a:ext cx="2768600" cy="585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86" name="Object 22"/>
          <p:cNvGraphicFramePr>
            <a:graphicFrameLocks noChangeAspect="1"/>
          </p:cNvGraphicFramePr>
          <p:nvPr/>
        </p:nvGraphicFramePr>
        <p:xfrm>
          <a:off x="2336800" y="1828800"/>
          <a:ext cx="3987800" cy="210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49" name="Equation" r:id="rId5" imgW="1993680" imgH="914400" progId="Equation.3">
                  <p:embed/>
                </p:oleObj>
              </mc:Choice>
              <mc:Fallback>
                <p:oleObj name="Equation" r:id="rId5" imgW="199368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6800" y="1828800"/>
                        <a:ext cx="3987800" cy="2109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87" name="Object 23"/>
          <p:cNvGraphicFramePr>
            <a:graphicFrameLocks noChangeAspect="1"/>
          </p:cNvGraphicFramePr>
          <p:nvPr/>
        </p:nvGraphicFramePr>
        <p:xfrm>
          <a:off x="3327400" y="4114800"/>
          <a:ext cx="2489200" cy="210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50" name="Equation" r:id="rId7" imgW="965160" imgH="914400" progId="Equation.3">
                  <p:embed/>
                </p:oleObj>
              </mc:Choice>
              <mc:Fallback>
                <p:oleObj name="Equation" r:id="rId7" imgW="96516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7400" y="4114800"/>
                        <a:ext cx="2489200" cy="2109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972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err="1" smtClean="0"/>
              <a:t>Denavit-Hartenberg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4" name="Picture 73" descr="03_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783177"/>
            <a:ext cx="7315200" cy="5291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83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Denavit-Hartenberg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the form of the rotation component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this does not look like it can represent arbitrary rotations</a:t>
            </a:r>
          </a:p>
          <a:p>
            <a:r>
              <a:rPr lang="en-US" dirty="0" smtClean="0"/>
              <a:t>can the DH convention actually describe every physically possible link configuration? </a:t>
            </a:r>
            <a:endParaRPr lang="en-US" dirty="0"/>
          </a:p>
        </p:txBody>
      </p:sp>
      <p:graphicFrame>
        <p:nvGraphicFramePr>
          <p:cNvPr id="106498" name="Object 2"/>
          <p:cNvGraphicFramePr>
            <a:graphicFrameLocks noChangeAspect="1"/>
          </p:cNvGraphicFramePr>
          <p:nvPr/>
        </p:nvGraphicFramePr>
        <p:xfrm>
          <a:off x="3111500" y="1524000"/>
          <a:ext cx="2921000" cy="170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68" name="Equation" r:id="rId3" imgW="1460160" imgH="736560" progId="Equation.3">
                  <p:embed/>
                </p:oleObj>
              </mc:Choice>
              <mc:Fallback>
                <p:oleObj name="Equation" r:id="rId3" imgW="1460160" imgH="736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1500" y="1524000"/>
                        <a:ext cx="2921000" cy="1700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67119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Denavit-Hartenberg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yes, but we must choose the orientation and position of the frames in a certain way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(DH1)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(DH2)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claim: if DH1 and DH2 are true then there exists unique numbers</a:t>
            </a:r>
            <a:endParaRPr lang="en-US" dirty="0"/>
          </a:p>
        </p:txBody>
      </p:sp>
      <p:graphicFrame>
        <p:nvGraphicFramePr>
          <p:cNvPr id="107522" name="Object 2"/>
          <p:cNvGraphicFramePr>
            <a:graphicFrameLocks noChangeAspect="1"/>
          </p:cNvGraphicFramePr>
          <p:nvPr/>
        </p:nvGraphicFramePr>
        <p:xfrm>
          <a:off x="1981200" y="2133600"/>
          <a:ext cx="9144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96" name="Equation" r:id="rId3" imgW="457200" imgH="228600" progId="Equation.3">
                  <p:embed/>
                </p:oleObj>
              </mc:Choice>
              <mc:Fallback>
                <p:oleObj name="Equation" r:id="rId3" imgW="457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133600"/>
                        <a:ext cx="9144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3" name="Object 3"/>
          <p:cNvGraphicFramePr>
            <a:graphicFrameLocks noChangeAspect="1"/>
          </p:cNvGraphicFramePr>
          <p:nvPr/>
        </p:nvGraphicFramePr>
        <p:xfrm>
          <a:off x="1981200" y="2978150"/>
          <a:ext cx="20574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97" name="Equation" r:id="rId5" imgW="1028520" imgH="228600" progId="Equation.3">
                  <p:embed/>
                </p:oleObj>
              </mc:Choice>
              <mc:Fallback>
                <p:oleObj name="Equation" r:id="rId5" imgW="10285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978150"/>
                        <a:ext cx="20574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4" name="Object 4"/>
          <p:cNvGraphicFramePr>
            <a:graphicFrameLocks noChangeAspect="1"/>
          </p:cNvGraphicFramePr>
          <p:nvPr/>
        </p:nvGraphicFramePr>
        <p:xfrm>
          <a:off x="1778000" y="4876800"/>
          <a:ext cx="5588000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98" name="Equation" r:id="rId7" imgW="2793960" imgH="253800" progId="Equation.3">
                  <p:embed/>
                </p:oleObj>
              </mc:Choice>
              <mc:Fallback>
                <p:oleObj name="Equation" r:id="rId7" imgW="279396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000" y="4876800"/>
                        <a:ext cx="5588000" cy="585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0246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Denavit-Hartenberg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proof: on blackboard in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814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roup 102"/>
          <p:cNvGrpSpPr/>
          <p:nvPr/>
        </p:nvGrpSpPr>
        <p:grpSpPr>
          <a:xfrm rot="1800000">
            <a:off x="6620925" y="1476693"/>
            <a:ext cx="1295400" cy="990600"/>
            <a:chOff x="3962400" y="2743200"/>
            <a:chExt cx="1295400" cy="990600"/>
          </a:xfrm>
        </p:grpSpPr>
        <p:cxnSp>
          <p:nvCxnSpPr>
            <p:cNvPr id="67" name="Straight Connector 66"/>
            <p:cNvCxnSpPr/>
            <p:nvPr/>
          </p:nvCxnSpPr>
          <p:spPr>
            <a:xfrm>
              <a:off x="4572000" y="2743200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>
              <a:off x="4724400" y="2819400"/>
              <a:ext cx="1524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4800600" y="2895600"/>
              <a:ext cx="457200" cy="76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>
              <a:off x="5181600" y="3048000"/>
              <a:ext cx="1524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10800000">
              <a:off x="4800600" y="3124200"/>
              <a:ext cx="457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4572000" y="3733800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 flipH="1" flipV="1">
              <a:off x="4724400" y="3657600"/>
              <a:ext cx="1524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V="1">
              <a:off x="4800600" y="3505200"/>
              <a:ext cx="457200" cy="76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5400000" flipH="1" flipV="1">
              <a:off x="5181600" y="3429000"/>
              <a:ext cx="1524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10800000">
              <a:off x="4800600" y="3352800"/>
              <a:ext cx="457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rot="5400000" flipH="1" flipV="1">
              <a:off x="4686300" y="3238500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5400000">
              <a:off x="4457700" y="2857500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5400000" flipH="1" flipV="1">
              <a:off x="4457700" y="3619500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10800000">
              <a:off x="3962400" y="2971800"/>
              <a:ext cx="609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5400000">
              <a:off x="3695700" y="3238500"/>
              <a:ext cx="5334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3962400" y="3505200"/>
              <a:ext cx="609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Rectangle 46"/>
          <p:cNvSpPr/>
          <p:nvPr/>
        </p:nvSpPr>
        <p:spPr>
          <a:xfrm>
            <a:off x="1143000" y="2343786"/>
            <a:ext cx="1447800" cy="1524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3048000" y="1581786"/>
            <a:ext cx="13716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3124200" y="16579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4114800" y="16579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 rot="5400000">
            <a:off x="2552700" y="2077086"/>
            <a:ext cx="13716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 rot="5400000">
            <a:off x="3124200" y="16579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 rot="5400000">
            <a:off x="3124200" y="26485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Links and Joints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36" name="Content Placeholder 13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/>
              <a:t> joints,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+ 1</a:t>
            </a:r>
            <a:r>
              <a:rPr lang="en-CA" dirty="0" smtClean="0"/>
              <a:t> links </a:t>
            </a:r>
          </a:p>
          <a:p>
            <a:r>
              <a:rPr lang="en-CA" dirty="0" smtClean="0"/>
              <a:t>link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 is fixed (the base)</a:t>
            </a:r>
          </a:p>
          <a:p>
            <a:r>
              <a:rPr lang="en-CA" dirty="0" smtClean="0"/>
              <a:t>joint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connects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– 1</a:t>
            </a:r>
            <a:r>
              <a:rPr lang="en-CA" dirty="0" smtClean="0"/>
              <a:t> to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moves when joint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is actuated 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2057400" y="2572386"/>
            <a:ext cx="13716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2133600" y="26485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124200" y="26485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5715000" y="1581786"/>
            <a:ext cx="13716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791200" y="16579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6781800" y="16579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/>
          <p:cNvSpPr txBox="1"/>
          <p:nvPr/>
        </p:nvSpPr>
        <p:spPr>
          <a:xfrm>
            <a:off x="1371600" y="1828800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joint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3276600" y="3059668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joint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2133600" y="1066800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joint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3505200" y="1066800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joint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953000" y="1066800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joint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n-1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6172200" y="914400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joint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11" name="Straight Connector 110"/>
          <p:cNvCxnSpPr>
            <a:stCxn id="32" idx="1"/>
            <a:endCxn id="104" idx="2"/>
          </p:cNvCxnSpPr>
          <p:nvPr/>
        </p:nvCxnSpPr>
        <p:spPr>
          <a:xfrm rot="16200000" flipV="1">
            <a:off x="1739852" y="2254837"/>
            <a:ext cx="483932" cy="37052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105" idx="0"/>
            <a:endCxn id="33" idx="5"/>
          </p:cNvCxnSpPr>
          <p:nvPr/>
        </p:nvCxnSpPr>
        <p:spPr>
          <a:xfrm rot="16200000" flipV="1">
            <a:off x="3402460" y="2760570"/>
            <a:ext cx="215960" cy="38223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37" idx="3"/>
            <a:endCxn id="106" idx="2"/>
          </p:cNvCxnSpPr>
          <p:nvPr/>
        </p:nvCxnSpPr>
        <p:spPr>
          <a:xfrm rot="10800000">
            <a:off x="2558558" y="1436132"/>
            <a:ext cx="599121" cy="25533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>
            <a:stCxn id="46" idx="1"/>
            <a:endCxn id="107" idx="2"/>
          </p:cNvCxnSpPr>
          <p:nvPr/>
        </p:nvCxnSpPr>
        <p:spPr>
          <a:xfrm rot="16200000" flipV="1">
            <a:off x="3911552" y="1454737"/>
            <a:ext cx="255332" cy="21812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stCxn id="50" idx="1"/>
            <a:endCxn id="108" idx="2"/>
          </p:cNvCxnSpPr>
          <p:nvPr/>
        </p:nvCxnSpPr>
        <p:spPr>
          <a:xfrm rot="16200000" flipV="1">
            <a:off x="5521742" y="1388527"/>
            <a:ext cx="255332" cy="35054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51" idx="1"/>
            <a:endCxn id="109" idx="2"/>
          </p:cNvCxnSpPr>
          <p:nvPr/>
        </p:nvCxnSpPr>
        <p:spPr>
          <a:xfrm rot="16200000" flipV="1">
            <a:off x="6502352" y="1378537"/>
            <a:ext cx="407732" cy="21812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1447800" y="3276600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link </a:t>
            </a:r>
            <a:r>
              <a:rPr lang="en-CA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>
                <a:solidFill>
                  <a:sysClr val="windowText" lastClr="000000"/>
                </a:solidFill>
              </a:rPr>
              <a:t> 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2362200" y="2590800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link </a:t>
            </a:r>
            <a:r>
              <a:rPr lang="en-CA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ysClr val="windowText" lastClr="000000"/>
                </a:solidFill>
              </a:rPr>
              <a:t> 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 rot="16200000">
            <a:off x="2854197" y="2022603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link </a:t>
            </a:r>
            <a:r>
              <a:rPr lang="en-CA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ysClr val="windowText" lastClr="000000"/>
                </a:solidFill>
              </a:rPr>
              <a:t> 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3429000" y="1600200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link </a:t>
            </a:r>
            <a:r>
              <a:rPr lang="en-CA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CA" dirty="0" smtClean="0">
                <a:solidFill>
                  <a:sysClr val="windowText" lastClr="000000"/>
                </a:solidFill>
              </a:rPr>
              <a:t> 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5715000" y="1981200"/>
            <a:ext cx="949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link </a:t>
            </a:r>
            <a:r>
              <a:rPr lang="en-CA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n-1</a:t>
            </a:r>
            <a:r>
              <a:rPr lang="en-CA" dirty="0" smtClean="0">
                <a:solidFill>
                  <a:sysClr val="windowText" lastClr="000000"/>
                </a:solidFill>
              </a:rPr>
              <a:t> 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6934200" y="2514600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link </a:t>
            </a:r>
            <a:r>
              <a:rPr lang="en-CA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solidFill>
                  <a:sysClr val="windowText" lastClr="000000"/>
                </a:solidFill>
              </a:rPr>
              <a:t> 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4572000" y="1524000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.................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52238" name="Object 14"/>
          <p:cNvGraphicFramePr>
            <a:graphicFrameLocks noChangeAspect="1"/>
          </p:cNvGraphicFramePr>
          <p:nvPr/>
        </p:nvGraphicFramePr>
        <p:xfrm>
          <a:off x="5511800" y="3429000"/>
          <a:ext cx="3022600" cy="1112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1" name="Equation" r:id="rId3" imgW="1231560" imgH="482400" progId="Equation.3">
                  <p:embed/>
                </p:oleObj>
              </mc:Choice>
              <mc:Fallback>
                <p:oleObj name="Equation" r:id="rId3" imgW="1231560" imgH="48240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1800" y="3429000"/>
                        <a:ext cx="3022600" cy="1112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given the joint variables and dimensions of the links what is the position and orientation of the end </a:t>
            </a:r>
            <a:r>
              <a:rPr lang="en-CA" dirty="0" err="1" smtClean="0"/>
              <a:t>effector</a:t>
            </a:r>
            <a:r>
              <a:rPr lang="en-CA" dirty="0" smtClean="0"/>
              <a:t>?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Forward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28428" y="4876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2819400" y="49530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629400" y="2286000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because the base frame and frame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 have the same orientation, we can sum the coordinates to find the position of the end </a:t>
            </a:r>
            <a:r>
              <a:rPr lang="en-CA" dirty="0" err="1" smtClean="0"/>
              <a:t>effector</a:t>
            </a:r>
            <a:r>
              <a:rPr lang="en-CA" dirty="0" smtClean="0"/>
              <a:t> in the base frame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Forward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28428" y="4876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2819400" y="49530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419600" y="5029200"/>
            <a:ext cx="2194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endParaRPr lang="en-US" dirty="0" smtClean="0">
              <a:solidFill>
                <a:srgbClr val="0070C0"/>
              </a:solidFill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rot="5400000" flipH="1" flipV="1">
            <a:off x="4267200" y="4724400"/>
            <a:ext cx="609600" cy="1588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5029200" y="43434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671628" y="39624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41" name="Freeform 40"/>
          <p:cNvSpPr/>
          <p:nvPr/>
        </p:nvSpPr>
        <p:spPr>
          <a:xfrm>
            <a:off x="5562600" y="40386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 rot="5400000" flipH="1" flipV="1">
            <a:off x="3810000" y="3581400"/>
            <a:ext cx="152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10800000" flipH="1" flipV="1">
            <a:off x="4572000" y="4343400"/>
            <a:ext cx="152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791200" y="43434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114800" y="2743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324600" y="3059668"/>
            <a:ext cx="18437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FF000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FF000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en-CA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FF000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FF000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)</a:t>
            </a:r>
            <a:endParaRPr lang="en-US" dirty="0" smtClean="0">
              <a:solidFill>
                <a:srgbClr val="FF0000"/>
              </a:solidFill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rot="5400000" flipH="1" flipV="1">
            <a:off x="6134100" y="2857500"/>
            <a:ext cx="5334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019800" y="1752600"/>
            <a:ext cx="28825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+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en-CA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+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)</a:t>
            </a:r>
            <a:endParaRPr lang="en-US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from Day 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Forward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28428" y="4876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2819400" y="49530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5029200" y="43434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671628" y="39624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41" name="Freeform 40"/>
          <p:cNvSpPr/>
          <p:nvPr/>
        </p:nvSpPr>
        <p:spPr>
          <a:xfrm>
            <a:off x="5562600" y="40386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685800" y="2249269"/>
            <a:ext cx="19591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en-CA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)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85800" y="3011269"/>
            <a:ext cx="19976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(-sin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en-CA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)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rot="16200000" flipV="1">
            <a:off x="5486400" y="1600200"/>
            <a:ext cx="914400" cy="9144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5400000" flipH="1" flipV="1">
            <a:off x="6400800" y="1524000"/>
            <a:ext cx="990600" cy="9906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7315200" y="1752600"/>
            <a:ext cx="36420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105400" y="1676400"/>
            <a:ext cx="36420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85800" y="1487269"/>
            <a:ext cx="33201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i="1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+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en-CA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+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)</a:t>
            </a:r>
            <a:endParaRPr lang="en-US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Frames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Forward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28428" y="4876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2819400" y="49530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4572000" y="3886200"/>
            <a:ext cx="1295400" cy="457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16200000" flipV="1">
            <a:off x="3695700" y="3467100"/>
            <a:ext cx="1295400" cy="457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5400000" flipH="1" flipV="1">
            <a:off x="6400800" y="1600200"/>
            <a:ext cx="914400" cy="914400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16200000" flipV="1">
            <a:off x="5486400" y="1600200"/>
            <a:ext cx="914400" cy="914400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943600" y="3733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657600" y="2743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391400" y="1371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105400" y="1371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using transformation matrices</a:t>
            </a:r>
            <a:endParaRPr lang="en-US" dirty="0"/>
          </a:p>
        </p:txBody>
      </p:sp>
      <p:graphicFrame>
        <p:nvGraphicFramePr>
          <p:cNvPr id="108546" name="Object 17"/>
          <p:cNvGraphicFramePr>
            <a:graphicFrameLocks noChangeAspect="1"/>
          </p:cNvGraphicFramePr>
          <p:nvPr/>
        </p:nvGraphicFramePr>
        <p:xfrm>
          <a:off x="838200" y="1547812"/>
          <a:ext cx="1752600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5" name="Equation" r:id="rId3" imgW="876240" imgH="253800" progId="Equation.3">
                  <p:embed/>
                </p:oleObj>
              </mc:Choice>
              <mc:Fallback>
                <p:oleObj name="Equation" r:id="rId3" imgW="876240" imgH="2538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547812"/>
                        <a:ext cx="1752600" cy="585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547" name="Object 17"/>
          <p:cNvGraphicFramePr>
            <a:graphicFrameLocks noChangeAspect="1"/>
          </p:cNvGraphicFramePr>
          <p:nvPr/>
        </p:nvGraphicFramePr>
        <p:xfrm>
          <a:off x="863600" y="2309812"/>
          <a:ext cx="1803400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6" name="Equation" r:id="rId5" imgW="901440" imgH="253800" progId="Equation.3">
                  <p:embed/>
                </p:oleObj>
              </mc:Choice>
              <mc:Fallback>
                <p:oleObj name="Equation" r:id="rId5" imgW="901440" imgH="253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600" y="2309812"/>
                        <a:ext cx="1803400" cy="585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548" name="Object 17"/>
          <p:cNvGraphicFramePr>
            <a:graphicFrameLocks noChangeAspect="1"/>
          </p:cNvGraphicFramePr>
          <p:nvPr/>
        </p:nvGraphicFramePr>
        <p:xfrm>
          <a:off x="914400" y="3124200"/>
          <a:ext cx="1473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7" name="Equation" r:id="rId7" imgW="736560" imgH="228600" progId="Equation.3">
                  <p:embed/>
                </p:oleObj>
              </mc:Choice>
              <mc:Fallback>
                <p:oleObj name="Equation" r:id="rId7" imgW="73656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124200"/>
                        <a:ext cx="1473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02"/>
          <p:cNvGrpSpPr/>
          <p:nvPr/>
        </p:nvGrpSpPr>
        <p:grpSpPr>
          <a:xfrm rot="1800000">
            <a:off x="6620925" y="1476693"/>
            <a:ext cx="1295400" cy="990600"/>
            <a:chOff x="3962400" y="2743200"/>
            <a:chExt cx="1295400" cy="990600"/>
          </a:xfrm>
        </p:grpSpPr>
        <p:cxnSp>
          <p:nvCxnSpPr>
            <p:cNvPr id="67" name="Straight Connector 66"/>
            <p:cNvCxnSpPr/>
            <p:nvPr/>
          </p:nvCxnSpPr>
          <p:spPr>
            <a:xfrm>
              <a:off x="4572000" y="2743200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>
              <a:off x="4724400" y="2819400"/>
              <a:ext cx="1524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4800600" y="2895600"/>
              <a:ext cx="457200" cy="76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>
              <a:off x="5181600" y="3048000"/>
              <a:ext cx="1524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10800000">
              <a:off x="4800600" y="3124200"/>
              <a:ext cx="457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4572000" y="3733800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 flipH="1" flipV="1">
              <a:off x="4724400" y="3657600"/>
              <a:ext cx="1524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V="1">
              <a:off x="4800600" y="3505200"/>
              <a:ext cx="457200" cy="76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5400000" flipH="1" flipV="1">
              <a:off x="5181600" y="3429000"/>
              <a:ext cx="1524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10800000">
              <a:off x="4800600" y="3352800"/>
              <a:ext cx="457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rot="5400000" flipH="1" flipV="1">
              <a:off x="4686300" y="3238500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5400000">
              <a:off x="4457700" y="2857500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5400000" flipH="1" flipV="1">
              <a:off x="4457700" y="3619500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10800000">
              <a:off x="3962400" y="2971800"/>
              <a:ext cx="609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5400000">
              <a:off x="3695700" y="3238500"/>
              <a:ext cx="5334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3962400" y="3505200"/>
              <a:ext cx="609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Rectangle 46"/>
          <p:cNvSpPr/>
          <p:nvPr/>
        </p:nvSpPr>
        <p:spPr>
          <a:xfrm>
            <a:off x="1143000" y="2343786"/>
            <a:ext cx="1447800" cy="1524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3048000" y="1581786"/>
            <a:ext cx="13716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3124200" y="16579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4114800" y="16579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 rot="5400000">
            <a:off x="2552700" y="2077086"/>
            <a:ext cx="13716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 rot="5400000">
            <a:off x="3124200" y="16579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 rot="5400000">
            <a:off x="3124200" y="26485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Links and Joints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36" name="Content Placeholder 13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/>
              <a:t> joints,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+ 1</a:t>
            </a:r>
            <a:r>
              <a:rPr lang="en-CA" dirty="0" smtClean="0"/>
              <a:t> links </a:t>
            </a:r>
          </a:p>
          <a:p>
            <a:r>
              <a:rPr lang="en-CA" dirty="0" smtClean="0"/>
              <a:t>link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 is fixed (the base)</a:t>
            </a:r>
          </a:p>
          <a:p>
            <a:r>
              <a:rPr lang="en-CA" dirty="0" smtClean="0"/>
              <a:t>joint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connects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– 1</a:t>
            </a:r>
            <a:r>
              <a:rPr lang="en-CA" dirty="0" smtClean="0"/>
              <a:t> to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moves when joint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is actuated 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2057400" y="2572386"/>
            <a:ext cx="13716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2133600" y="26485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124200" y="26485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5715000" y="1581786"/>
            <a:ext cx="13716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791200" y="16579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6781800" y="16579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/>
          <p:cNvSpPr txBox="1"/>
          <p:nvPr/>
        </p:nvSpPr>
        <p:spPr>
          <a:xfrm>
            <a:off x="1371600" y="1828800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joint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3276600" y="3059668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joint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2133600" y="1066800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joint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3505200" y="1066800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joint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953000" y="1066800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joint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n-1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6172200" y="914400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joint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11" name="Straight Connector 110"/>
          <p:cNvCxnSpPr>
            <a:stCxn id="32" idx="1"/>
            <a:endCxn id="104" idx="2"/>
          </p:cNvCxnSpPr>
          <p:nvPr/>
        </p:nvCxnSpPr>
        <p:spPr>
          <a:xfrm rot="16200000" flipV="1">
            <a:off x="1739852" y="2254837"/>
            <a:ext cx="483932" cy="37052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105" idx="0"/>
            <a:endCxn id="33" idx="5"/>
          </p:cNvCxnSpPr>
          <p:nvPr/>
        </p:nvCxnSpPr>
        <p:spPr>
          <a:xfrm rot="16200000" flipV="1">
            <a:off x="3402460" y="2760570"/>
            <a:ext cx="215960" cy="38223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37" idx="3"/>
            <a:endCxn id="106" idx="2"/>
          </p:cNvCxnSpPr>
          <p:nvPr/>
        </p:nvCxnSpPr>
        <p:spPr>
          <a:xfrm rot="10800000">
            <a:off x="2558558" y="1436132"/>
            <a:ext cx="599121" cy="25533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>
            <a:stCxn id="46" idx="1"/>
            <a:endCxn id="107" idx="2"/>
          </p:cNvCxnSpPr>
          <p:nvPr/>
        </p:nvCxnSpPr>
        <p:spPr>
          <a:xfrm rot="16200000" flipV="1">
            <a:off x="3911552" y="1454737"/>
            <a:ext cx="255332" cy="21812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stCxn id="50" idx="1"/>
            <a:endCxn id="108" idx="2"/>
          </p:cNvCxnSpPr>
          <p:nvPr/>
        </p:nvCxnSpPr>
        <p:spPr>
          <a:xfrm rot="16200000" flipV="1">
            <a:off x="5521742" y="1388527"/>
            <a:ext cx="255332" cy="35054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51" idx="1"/>
            <a:endCxn id="109" idx="2"/>
          </p:cNvCxnSpPr>
          <p:nvPr/>
        </p:nvCxnSpPr>
        <p:spPr>
          <a:xfrm rot="16200000" flipV="1">
            <a:off x="6502352" y="1378537"/>
            <a:ext cx="407732" cy="21812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1447800" y="3276600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link </a:t>
            </a:r>
            <a:r>
              <a:rPr lang="en-CA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>
                <a:solidFill>
                  <a:sysClr val="windowText" lastClr="000000"/>
                </a:solidFill>
              </a:rPr>
              <a:t> 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2362200" y="2590800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link </a:t>
            </a:r>
            <a:r>
              <a:rPr lang="en-CA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ysClr val="windowText" lastClr="000000"/>
                </a:solidFill>
              </a:rPr>
              <a:t> 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 rot="16200000">
            <a:off x="2854197" y="2022603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link </a:t>
            </a:r>
            <a:r>
              <a:rPr lang="en-CA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ysClr val="windowText" lastClr="000000"/>
                </a:solidFill>
              </a:rPr>
              <a:t> 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3429000" y="1600200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link </a:t>
            </a:r>
            <a:r>
              <a:rPr lang="en-CA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CA" dirty="0" smtClean="0">
                <a:solidFill>
                  <a:sysClr val="windowText" lastClr="000000"/>
                </a:solidFill>
              </a:rPr>
              <a:t> 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5715000" y="1981200"/>
            <a:ext cx="949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link </a:t>
            </a:r>
            <a:r>
              <a:rPr lang="en-CA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n-1</a:t>
            </a:r>
            <a:r>
              <a:rPr lang="en-CA" dirty="0" smtClean="0">
                <a:solidFill>
                  <a:sysClr val="windowText" lastClr="000000"/>
                </a:solidFill>
              </a:rPr>
              <a:t> 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6934200" y="2514600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link </a:t>
            </a:r>
            <a:r>
              <a:rPr lang="en-CA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solidFill>
                  <a:sysClr val="windowText" lastClr="000000"/>
                </a:solidFill>
              </a:rPr>
              <a:t> 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4572000" y="1524000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.................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52238" name="Object 14"/>
          <p:cNvGraphicFramePr>
            <a:graphicFrameLocks noChangeAspect="1"/>
          </p:cNvGraphicFramePr>
          <p:nvPr/>
        </p:nvGraphicFramePr>
        <p:xfrm>
          <a:off x="5511800" y="3429000"/>
          <a:ext cx="3022600" cy="1112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72" name="Equation" r:id="rId3" imgW="1231560" imgH="482400" progId="Equation.3">
                  <p:embed/>
                </p:oleObj>
              </mc:Choice>
              <mc:Fallback>
                <p:oleObj name="Equation" r:id="rId3" imgW="123156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1800" y="3429000"/>
                        <a:ext cx="3022600" cy="1112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80026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attach a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dirty="0" smtClean="0"/>
              <a:t> to link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 </a:t>
            </a:r>
          </a:p>
          <a:p>
            <a:pPr lvl="1"/>
            <a:r>
              <a:rPr lang="en-US" dirty="0" smtClean="0"/>
              <a:t>all points on link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are constant when expressed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if joint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is actuated then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dirty="0" smtClean="0"/>
              <a:t> moves relative to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1}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motion is described by the rigid transformation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the state of joint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is a function of its joint variable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(i.e., is a function of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)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r>
              <a:rPr lang="en-US" dirty="0" smtClean="0"/>
              <a:t>this makes it easy to find the last frame with respect to the base frame</a:t>
            </a:r>
            <a:endParaRPr lang="en-US" dirty="0"/>
          </a:p>
        </p:txBody>
      </p:sp>
      <p:graphicFrame>
        <p:nvGraphicFramePr>
          <p:cNvPr id="104450" name="Object 2"/>
          <p:cNvGraphicFramePr>
            <a:graphicFrameLocks noChangeAspect="1"/>
          </p:cNvGraphicFramePr>
          <p:nvPr/>
        </p:nvGraphicFramePr>
        <p:xfrm>
          <a:off x="4279900" y="2605088"/>
          <a:ext cx="584200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00" name="Equation" r:id="rId3" imgW="291960" imgH="241200" progId="Equation.3">
                  <p:embed/>
                </p:oleObj>
              </mc:Choice>
              <mc:Fallback>
                <p:oleObj name="Equation" r:id="rId3" imgW="2919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9900" y="2605088"/>
                        <a:ext cx="584200" cy="557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51" name="Object 3"/>
          <p:cNvGraphicFramePr>
            <a:graphicFrameLocks noChangeAspect="1"/>
          </p:cNvGraphicFramePr>
          <p:nvPr/>
        </p:nvGraphicFramePr>
        <p:xfrm>
          <a:off x="3683000" y="3709987"/>
          <a:ext cx="1778000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01" name="Equation" r:id="rId5" imgW="888840" imgH="241200" progId="Equation.3">
                  <p:embed/>
                </p:oleObj>
              </mc:Choice>
              <mc:Fallback>
                <p:oleObj name="Equation" r:id="rId5" imgW="8888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3709987"/>
                        <a:ext cx="1778000" cy="557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52" name="Object 4"/>
          <p:cNvGraphicFramePr>
            <a:graphicFrameLocks noChangeAspect="1"/>
          </p:cNvGraphicFramePr>
          <p:nvPr/>
        </p:nvGraphicFramePr>
        <p:xfrm>
          <a:off x="3086100" y="5410200"/>
          <a:ext cx="2971800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02" name="Equation" r:id="rId7" imgW="1485720" imgH="241200" progId="Equation.3">
                  <p:embed/>
                </p:oleObj>
              </mc:Choice>
              <mc:Fallback>
                <p:oleObj name="Equation" r:id="rId7" imgW="14857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6100" y="5410200"/>
                        <a:ext cx="2971800" cy="557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68794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1030</TotalTime>
  <Words>618</Words>
  <Application>Microsoft Office PowerPoint</Application>
  <PresentationFormat>On-screen Show (4:3)</PresentationFormat>
  <Paragraphs>187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Bookman Old Style</vt:lpstr>
      <vt:lpstr>Calibri</vt:lpstr>
      <vt:lpstr>Gill Sans MT</vt:lpstr>
      <vt:lpstr>Symbol</vt:lpstr>
      <vt:lpstr>Times New Roman</vt:lpstr>
      <vt:lpstr>Wingdings</vt:lpstr>
      <vt:lpstr>Wingdings 3</vt:lpstr>
      <vt:lpstr>Origin</vt:lpstr>
      <vt:lpstr>Equation</vt:lpstr>
      <vt:lpstr>Day 05</vt:lpstr>
      <vt:lpstr>Links and Joints</vt:lpstr>
      <vt:lpstr>Forward Kinematics</vt:lpstr>
      <vt:lpstr>Forward Kinematics</vt:lpstr>
      <vt:lpstr>Forward Kinematics</vt:lpstr>
      <vt:lpstr>Frames</vt:lpstr>
      <vt:lpstr>Forward Kinematics</vt:lpstr>
      <vt:lpstr>Links and Joints</vt:lpstr>
      <vt:lpstr>Forward Kinematics</vt:lpstr>
      <vt:lpstr>Forward Kinematics</vt:lpstr>
      <vt:lpstr>Forward Kinematics</vt:lpstr>
      <vt:lpstr>Denavit-Hartenberg</vt:lpstr>
      <vt:lpstr>Denavit-Hartenberg</vt:lpstr>
      <vt:lpstr>Denavit-Hartenberg</vt:lpstr>
      <vt:lpstr>Denavit-Hartenberg</vt:lpstr>
      <vt:lpstr>Denavit-Hartenberg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Windows User</cp:lastModifiedBy>
  <cp:revision>22</cp:revision>
  <dcterms:created xsi:type="dcterms:W3CDTF">2011-01-07T01:27:12Z</dcterms:created>
  <dcterms:modified xsi:type="dcterms:W3CDTF">2017-01-16T03:38:26Z</dcterms:modified>
</cp:coreProperties>
</file>