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5" r:id="rId3"/>
    <p:sldId id="283" r:id="rId4"/>
    <p:sldId id="288" r:id="rId5"/>
    <p:sldId id="290" r:id="rId6"/>
    <p:sldId id="284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3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7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more generally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forward kinematics problem has been reduced to matrix multiplication</a:t>
            </a:r>
            <a:endParaRPr lang="en-US" dirty="0"/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2476500" y="1574800"/>
          <a:ext cx="419100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0" name="Equation" r:id="rId3" imgW="2095200" imgH="736560" progId="Equation.3">
                  <p:embed/>
                </p:oleObj>
              </mc:Choice>
              <mc:Fallback>
                <p:oleObj name="Equation" r:id="rId3" imgW="20952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1574800"/>
                        <a:ext cx="4191000" cy="170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129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Denavit</a:t>
            </a:r>
            <a:r>
              <a:rPr lang="en-US" dirty="0" smtClean="0"/>
              <a:t> J and </a:t>
            </a:r>
            <a:r>
              <a:rPr lang="en-US" dirty="0" err="1" smtClean="0"/>
              <a:t>Hartenberg</a:t>
            </a:r>
            <a:r>
              <a:rPr lang="en-US" dirty="0" smtClean="0"/>
              <a:t> RS, “A kinematic notation for lower-pair mechanisms based on matrices.” </a:t>
            </a:r>
            <a:r>
              <a:rPr lang="en-US" i="1" dirty="0" smtClean="0"/>
              <a:t>Trans ASME J. Appl. </a:t>
            </a:r>
            <a:r>
              <a:rPr lang="en-US" i="1" dirty="0" err="1" smtClean="0"/>
              <a:t>Mech</a:t>
            </a:r>
            <a:r>
              <a:rPr lang="en-US" i="1" dirty="0" smtClean="0"/>
              <a:t>,</a:t>
            </a:r>
            <a:r>
              <a:rPr lang="en-US" dirty="0" smtClean="0"/>
              <a:t> 23:215–221, 1955</a:t>
            </a:r>
          </a:p>
          <a:p>
            <a:pPr lvl="1"/>
            <a:r>
              <a:rPr lang="en-US" dirty="0" smtClean="0"/>
              <a:t>described a convention for standardizing the attachment of frames on links of a serial linkage</a:t>
            </a:r>
          </a:p>
          <a:p>
            <a:r>
              <a:rPr lang="en-US" dirty="0" smtClean="0"/>
              <a:t>common convention for attaching reference frames on links of a serial manipulator and computing the transformations between 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28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1803400" y="1219200"/>
          <a:ext cx="27686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8" name="Equation" r:id="rId3" imgW="1384200" imgH="253800" progId="Equation.3">
                  <p:embed/>
                </p:oleObj>
              </mc:Choice>
              <mc:Fallback>
                <p:oleObj name="Equation" r:id="rId3" imgW="1384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1219200"/>
                        <a:ext cx="27686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6" name="Object 22"/>
          <p:cNvGraphicFramePr>
            <a:graphicFrameLocks noChangeAspect="1"/>
          </p:cNvGraphicFramePr>
          <p:nvPr/>
        </p:nvGraphicFramePr>
        <p:xfrm>
          <a:off x="2336800" y="1828800"/>
          <a:ext cx="39878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9" name="Equation" r:id="rId5" imgW="1993680" imgH="914400" progId="Equation.3">
                  <p:embed/>
                </p:oleObj>
              </mc:Choice>
              <mc:Fallback>
                <p:oleObj name="Equation" r:id="rId5" imgW="19936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1828800"/>
                        <a:ext cx="3987800" cy="210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87" name="Object 23"/>
          <p:cNvGraphicFramePr>
            <a:graphicFrameLocks noChangeAspect="1"/>
          </p:cNvGraphicFramePr>
          <p:nvPr/>
        </p:nvGraphicFramePr>
        <p:xfrm>
          <a:off x="3327400" y="4114800"/>
          <a:ext cx="2489200" cy="210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0" name="Equation" r:id="rId7" imgW="965160" imgH="914400" progId="Equation.3">
                  <p:embed/>
                </p:oleObj>
              </mc:Choice>
              <mc:Fallback>
                <p:oleObj name="Equation" r:id="rId7" imgW="96516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4114800"/>
                        <a:ext cx="2489200" cy="210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97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4" name="Picture 73" descr="03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783177"/>
            <a:ext cx="7315200" cy="529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the form of the rotation component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this does not look like it can represent arbitrary rotations</a:t>
            </a:r>
          </a:p>
          <a:p>
            <a:r>
              <a:rPr lang="en-US" dirty="0" smtClean="0"/>
              <a:t>can the DH convention actually describe every physically possible link configuration? </a:t>
            </a:r>
            <a:endParaRPr lang="en-US" dirty="0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3111500" y="1524000"/>
          <a:ext cx="2921000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8" name="Equation" r:id="rId3" imgW="1460160" imgH="736560" progId="Equation.3">
                  <p:embed/>
                </p:oleObj>
              </mc:Choice>
              <mc:Fallback>
                <p:oleObj name="Equation" r:id="rId3" imgW="14601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1524000"/>
                        <a:ext cx="2921000" cy="170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711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yes, but we must choose the orientation and position of the frames in a certain way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(DH1)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(DH2)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claim: if DH1 and DH2 are true then there exists unique numbers</a:t>
            </a:r>
            <a:endParaRPr lang="en-US" dirty="0"/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1981200" y="2133600"/>
          <a:ext cx="914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6" name="Equation" r:id="rId3" imgW="457200" imgH="228600" progId="Equation.3">
                  <p:embed/>
                </p:oleObj>
              </mc:Choice>
              <mc:Fallback>
                <p:oleObj name="Equation" r:id="rId3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914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1981200" y="2978150"/>
          <a:ext cx="20574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7" name="Equation" r:id="rId5" imgW="1028520" imgH="228600" progId="Equation.3">
                  <p:embed/>
                </p:oleObj>
              </mc:Choice>
              <mc:Fallback>
                <p:oleObj name="Equation" r:id="rId5" imgW="102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78150"/>
                        <a:ext cx="20574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1778000" y="4876800"/>
          <a:ext cx="55880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8" name="Equation" r:id="rId7" imgW="2793960" imgH="253800" progId="Equation.3">
                  <p:embed/>
                </p:oleObj>
              </mc:Choice>
              <mc:Fallback>
                <p:oleObj name="Equation" r:id="rId7" imgW="27939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4876800"/>
                        <a:ext cx="55880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24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Denavit-Hartenberg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proof: on blackboard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1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 rot="1800000">
            <a:off x="6620925" y="1476693"/>
            <a:ext cx="1295400" cy="990600"/>
            <a:chOff x="3962400" y="2743200"/>
            <a:chExt cx="1295400" cy="9906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1143000" y="2343786"/>
            <a:ext cx="1447800" cy="152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048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114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2552700" y="20770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Links and Joints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6" name="Content Placeholder 13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joints,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en-CA" dirty="0" smtClean="0"/>
              <a:t> links </a:t>
            </a:r>
          </a:p>
          <a:p>
            <a:r>
              <a:rPr lang="en-CA" dirty="0" smtClean="0"/>
              <a:t>link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is fixed (the base)</a:t>
            </a:r>
          </a:p>
          <a:p>
            <a:r>
              <a:rPr lang="en-CA" dirty="0" smtClean="0"/>
              <a:t>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connects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moves when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actuated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57400" y="25723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36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715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81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371600" y="1828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276600" y="305966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336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052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53000" y="106680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172200" y="9144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1" name="Straight Connector 110"/>
          <p:cNvCxnSpPr>
            <a:stCxn id="32" idx="1"/>
            <a:endCxn id="104" idx="2"/>
          </p:cNvCxnSpPr>
          <p:nvPr/>
        </p:nvCxnSpPr>
        <p:spPr>
          <a:xfrm rot="16200000" flipV="1">
            <a:off x="1739852" y="2254837"/>
            <a:ext cx="483932" cy="3705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5" idx="0"/>
            <a:endCxn id="33" idx="5"/>
          </p:cNvCxnSpPr>
          <p:nvPr/>
        </p:nvCxnSpPr>
        <p:spPr>
          <a:xfrm rot="16200000" flipV="1">
            <a:off x="3402460" y="2760570"/>
            <a:ext cx="215960" cy="3822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37" idx="3"/>
            <a:endCxn id="106" idx="2"/>
          </p:cNvCxnSpPr>
          <p:nvPr/>
        </p:nvCxnSpPr>
        <p:spPr>
          <a:xfrm rot="10800000">
            <a:off x="2558558" y="1436132"/>
            <a:ext cx="599121" cy="2553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46" idx="1"/>
            <a:endCxn id="107" idx="2"/>
          </p:cNvCxnSpPr>
          <p:nvPr/>
        </p:nvCxnSpPr>
        <p:spPr>
          <a:xfrm rot="16200000" flipV="1">
            <a:off x="3911552" y="1454737"/>
            <a:ext cx="2553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50" idx="1"/>
            <a:endCxn id="108" idx="2"/>
          </p:cNvCxnSpPr>
          <p:nvPr/>
        </p:nvCxnSpPr>
        <p:spPr>
          <a:xfrm rot="16200000" flipV="1">
            <a:off x="5521742" y="1388527"/>
            <a:ext cx="255332" cy="3505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1"/>
            <a:endCxn id="109" idx="2"/>
          </p:cNvCxnSpPr>
          <p:nvPr/>
        </p:nvCxnSpPr>
        <p:spPr>
          <a:xfrm rot="16200000" flipV="1">
            <a:off x="6502352" y="1378537"/>
            <a:ext cx="4077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447800" y="3276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362200" y="25908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2854197" y="2022603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429000" y="16002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715000" y="19812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34200" y="2514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572000" y="1524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.................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5511800" y="3429000"/>
          <a:ext cx="30226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Equation" r:id="rId3" imgW="1231560" imgH="482400" progId="Equation.3">
                  <p:embed/>
                </p:oleObj>
              </mc:Choice>
              <mc:Fallback>
                <p:oleObj name="Equation" r:id="rId3" imgW="1231560" imgH="482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3429000"/>
                        <a:ext cx="3022600" cy="111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the joint variables and dimensions of the links what is the position and orientation of the end </a:t>
            </a:r>
            <a:r>
              <a:rPr lang="en-CA" dirty="0" err="1" smtClean="0"/>
              <a:t>effector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29400" y="228600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because the base frame and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have the same orientation, we can sum the coordinates to find the position of the end </a:t>
            </a:r>
            <a:r>
              <a:rPr lang="en-CA" dirty="0" err="1" smtClean="0"/>
              <a:t>effector</a:t>
            </a:r>
            <a:r>
              <a:rPr lang="en-CA" dirty="0" smtClean="0"/>
              <a:t> in the base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50292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4267200" y="4724400"/>
            <a:ext cx="6096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4600" y="3059668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6134100" y="28575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1752600"/>
            <a:ext cx="2882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from Day 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85800" y="2249269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3011269"/>
            <a:ext cx="1997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1487269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i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Frames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4572000" y="3886200"/>
            <a:ext cx="1295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3695700" y="3467100"/>
            <a:ext cx="1295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400800" y="1600200"/>
            <a:ext cx="914400" cy="9144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43600" y="3733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576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91400" y="1371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05400" y="1371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transformation matrices</a:t>
            </a:r>
            <a:endParaRPr lang="en-US" dirty="0"/>
          </a:p>
        </p:txBody>
      </p:sp>
      <p:graphicFrame>
        <p:nvGraphicFramePr>
          <p:cNvPr id="108546" name="Object 17"/>
          <p:cNvGraphicFramePr>
            <a:graphicFrameLocks noChangeAspect="1"/>
          </p:cNvGraphicFramePr>
          <p:nvPr/>
        </p:nvGraphicFramePr>
        <p:xfrm>
          <a:off x="838200" y="1547812"/>
          <a:ext cx="17526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5" name="Equation" r:id="rId3" imgW="876240" imgH="253800" progId="Equation.3">
                  <p:embed/>
                </p:oleObj>
              </mc:Choice>
              <mc:Fallback>
                <p:oleObj name="Equation" r:id="rId3" imgW="876240" imgH="253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7812"/>
                        <a:ext cx="17526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7" name="Object 17"/>
          <p:cNvGraphicFramePr>
            <a:graphicFrameLocks noChangeAspect="1"/>
          </p:cNvGraphicFramePr>
          <p:nvPr/>
        </p:nvGraphicFramePr>
        <p:xfrm>
          <a:off x="863600" y="2309812"/>
          <a:ext cx="18034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6" name="Equation" r:id="rId5" imgW="901440" imgH="253800" progId="Equation.3">
                  <p:embed/>
                </p:oleObj>
              </mc:Choice>
              <mc:Fallback>
                <p:oleObj name="Equation" r:id="rId5" imgW="9014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2309812"/>
                        <a:ext cx="18034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8" name="Object 17"/>
          <p:cNvGraphicFramePr>
            <a:graphicFrameLocks noChangeAspect="1"/>
          </p:cNvGraphicFramePr>
          <p:nvPr/>
        </p:nvGraphicFramePr>
        <p:xfrm>
          <a:off x="914400" y="3124200"/>
          <a:ext cx="1473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7" name="Equation" r:id="rId7" imgW="736560" imgH="228600" progId="Equation.3">
                  <p:embed/>
                </p:oleObj>
              </mc:Choice>
              <mc:Fallback>
                <p:oleObj name="Equation" r:id="rId7" imgW="7365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473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2"/>
          <p:cNvGrpSpPr/>
          <p:nvPr/>
        </p:nvGrpSpPr>
        <p:grpSpPr>
          <a:xfrm rot="1800000">
            <a:off x="6620925" y="1476693"/>
            <a:ext cx="1295400" cy="990600"/>
            <a:chOff x="3962400" y="2743200"/>
            <a:chExt cx="1295400" cy="99060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572000" y="27432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4724400" y="28194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800600" y="28956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5181600" y="3048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0800000">
              <a:off x="4800600" y="31242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572000" y="37338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4724400" y="36576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4800600" y="3505200"/>
              <a:ext cx="457200" cy="76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5181600" y="3429000"/>
              <a:ext cx="152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0800000">
              <a:off x="4800600" y="33528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4686300" y="3238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457700" y="2857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4457700" y="3619500"/>
              <a:ext cx="228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0800000">
              <a:off x="3962400" y="29718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>
              <a:off x="3695700" y="3238500"/>
              <a:ext cx="533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962400" y="3505200"/>
              <a:ext cx="6096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1143000" y="2343786"/>
            <a:ext cx="1447800" cy="1524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048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114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2552700" y="20770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3124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Links and Joints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6" name="Content Placeholder 13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/>
              <a:t> joints,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+ 1</a:t>
            </a:r>
            <a:r>
              <a:rPr lang="en-CA" dirty="0" smtClean="0"/>
              <a:t> links </a:t>
            </a:r>
          </a:p>
          <a:p>
            <a:r>
              <a:rPr lang="en-CA" dirty="0" smtClean="0"/>
              <a:t>link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is fixed (the base)</a:t>
            </a:r>
          </a:p>
          <a:p>
            <a:r>
              <a:rPr lang="en-CA" dirty="0" smtClean="0"/>
              <a:t>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connects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moves when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actuated 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057400" y="25723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1336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124200" y="26485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715000" y="1581786"/>
            <a:ext cx="13716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781800" y="1657986"/>
            <a:ext cx="228600" cy="228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371600" y="1828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276600" y="305966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336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05200" y="10668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53000" y="1066800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172200" y="914400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joint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1" name="Straight Connector 110"/>
          <p:cNvCxnSpPr>
            <a:stCxn id="32" idx="1"/>
            <a:endCxn id="104" idx="2"/>
          </p:cNvCxnSpPr>
          <p:nvPr/>
        </p:nvCxnSpPr>
        <p:spPr>
          <a:xfrm rot="16200000" flipV="1">
            <a:off x="1739852" y="2254837"/>
            <a:ext cx="483932" cy="3705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5" idx="0"/>
            <a:endCxn id="33" idx="5"/>
          </p:cNvCxnSpPr>
          <p:nvPr/>
        </p:nvCxnSpPr>
        <p:spPr>
          <a:xfrm rot="16200000" flipV="1">
            <a:off x="3402460" y="2760570"/>
            <a:ext cx="215960" cy="38223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37" idx="3"/>
            <a:endCxn id="106" idx="2"/>
          </p:cNvCxnSpPr>
          <p:nvPr/>
        </p:nvCxnSpPr>
        <p:spPr>
          <a:xfrm rot="10800000">
            <a:off x="2558558" y="1436132"/>
            <a:ext cx="599121" cy="2553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46" idx="1"/>
            <a:endCxn id="107" idx="2"/>
          </p:cNvCxnSpPr>
          <p:nvPr/>
        </p:nvCxnSpPr>
        <p:spPr>
          <a:xfrm rot="16200000" flipV="1">
            <a:off x="3911552" y="1454737"/>
            <a:ext cx="2553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50" idx="1"/>
            <a:endCxn id="108" idx="2"/>
          </p:cNvCxnSpPr>
          <p:nvPr/>
        </p:nvCxnSpPr>
        <p:spPr>
          <a:xfrm rot="16200000" flipV="1">
            <a:off x="5521742" y="1388527"/>
            <a:ext cx="255332" cy="35054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1"/>
            <a:endCxn id="109" idx="2"/>
          </p:cNvCxnSpPr>
          <p:nvPr/>
        </p:nvCxnSpPr>
        <p:spPr>
          <a:xfrm rot="16200000" flipV="1">
            <a:off x="6502352" y="1378537"/>
            <a:ext cx="407732" cy="21812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447800" y="3276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362200" y="25908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2854197" y="2022603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429000" y="16002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715000" y="19812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6934200" y="25146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link </a:t>
            </a:r>
            <a:r>
              <a:rPr lang="en-CA" i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solidFill>
                  <a:sysClr val="windowText" lastClr="000000"/>
                </a:solidFill>
              </a:rPr>
              <a:t>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572000" y="1524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</a:rPr>
              <a:t>.................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5511800" y="3429000"/>
          <a:ext cx="302260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Equation" r:id="rId3" imgW="1231560" imgH="482400" progId="Equation.3">
                  <p:embed/>
                </p:oleObj>
              </mc:Choice>
              <mc:Fallback>
                <p:oleObj name="Equation" r:id="rId3" imgW="1231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3429000"/>
                        <a:ext cx="3022600" cy="111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02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attach a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to link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all points on link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are constant when expressed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joint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actuated then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moves relative to frame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1}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motion is described by the rigid transformation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state of joint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a function of its joint variable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(i.e., is a function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this makes it easy to find the last frame with respect to the base frame</a:t>
            </a:r>
            <a:endParaRPr lang="en-US" dirty="0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4279900" y="2605088"/>
          <a:ext cx="5842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0" name="Equation" r:id="rId3" imgW="291960" imgH="241200" progId="Equation.3">
                  <p:embed/>
                </p:oleObj>
              </mc:Choice>
              <mc:Fallback>
                <p:oleObj name="Equation" r:id="rId3" imgW="291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0" y="2605088"/>
                        <a:ext cx="5842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3683000" y="3709987"/>
          <a:ext cx="17780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1" name="Equation" r:id="rId5" imgW="888840" imgH="241200" progId="Equation.3">
                  <p:embed/>
                </p:oleObj>
              </mc:Choice>
              <mc:Fallback>
                <p:oleObj name="Equation" r:id="rId5" imgW="888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3709987"/>
                        <a:ext cx="17780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3086100" y="5410200"/>
          <a:ext cx="29718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2" name="Equation" r:id="rId7" imgW="1485720" imgH="241200" progId="Equation.3">
                  <p:embed/>
                </p:oleObj>
              </mc:Choice>
              <mc:Fallback>
                <p:oleObj name="Equation" r:id="rId7" imgW="1485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5410200"/>
                        <a:ext cx="29718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879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1030</TotalTime>
  <Words>618</Words>
  <Application>Microsoft Office PowerPoint</Application>
  <PresentationFormat>On-screen Show (4:3)</PresentationFormat>
  <Paragraphs>187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Equation</vt:lpstr>
      <vt:lpstr>Day 05</vt:lpstr>
      <vt:lpstr>Links and Joints</vt:lpstr>
      <vt:lpstr>Forward Kinematics</vt:lpstr>
      <vt:lpstr>Forward Kinematics</vt:lpstr>
      <vt:lpstr>Forward Kinematics</vt:lpstr>
      <vt:lpstr>Frames</vt:lpstr>
      <vt:lpstr>Forward Kinematics</vt:lpstr>
      <vt:lpstr>Links and Joints</vt:lpstr>
      <vt:lpstr>Forward Kinematics</vt:lpstr>
      <vt:lpstr>Forward Kinematics</vt:lpstr>
      <vt:lpstr>Forward Kinematics</vt:lpstr>
      <vt:lpstr>Denavit-Hartenberg</vt:lpstr>
      <vt:lpstr>Denavit-Hartenberg</vt:lpstr>
      <vt:lpstr>Denavit-Hartenberg</vt:lpstr>
      <vt:lpstr>Denavit-Hartenberg</vt:lpstr>
      <vt:lpstr>Denavit-Hartenberg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22</cp:revision>
  <dcterms:created xsi:type="dcterms:W3CDTF">2011-01-07T01:27:12Z</dcterms:created>
  <dcterms:modified xsi:type="dcterms:W3CDTF">2017-01-16T03:38:26Z</dcterms:modified>
</cp:coreProperties>
</file>